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344300" x="685800"/>
            <a:ext cy="1408199" cx="7772400"/>
          </a:xfrm>
          <a:prstGeom prst="rect">
            <a:avLst/>
          </a:prstGeom>
          <a:solidFill>
            <a:srgbClr val="FFFFFF"/>
          </a:solidFill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Symbolism: </a:t>
            </a:r>
          </a:p>
          <a:p>
            <a:pPr>
              <a:spcBef>
                <a:spcPts val="0"/>
              </a:spcBef>
              <a:buNone/>
            </a:pPr>
            <a:r>
              <a:rPr sz="3500" lang="en" i="1"/>
              <a:t>Analyzing Layers of Meaning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75424" x="1020899"/>
            <a:ext cy="2676249" cx="3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77975" x="5461307"/>
            <a:ext cy="2676249" cx="200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673076" x="609600"/>
            <a:ext cy="2115899" cx="7772400"/>
          </a:xfrm>
          <a:prstGeom prst="rect">
            <a:avLst/>
          </a:prstGeom>
          <a:solidFill>
            <a:srgbClr val="FFFFFF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000" lang="en">
                <a:solidFill>
                  <a:srgbClr val="134F5C"/>
                </a:solidFill>
              </a:rPr>
              <a:t>Symbol:</a:t>
            </a:r>
            <a:r>
              <a:rPr sz="4000" lang="en"/>
              <a:t> something that represents or stands for something else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y="76475" x="742100"/>
            <a:ext cy="541199" cx="736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rgbClr val="000000"/>
              </a:buClr>
              <a:buSzPct val="44000"/>
              <a:buFont typeface="Arial"/>
              <a:buNone/>
            </a:pPr>
            <a:r>
              <a:rPr sz="2500" lang="en">
                <a:solidFill>
                  <a:srgbClr val="134F5C"/>
                </a:solidFill>
              </a:rPr>
              <a:t>LT: I can </a:t>
            </a:r>
            <a:r>
              <a:rPr u="sng" sz="2500" lang="en">
                <a:solidFill>
                  <a:srgbClr val="134F5C"/>
                </a:solidFill>
              </a:rPr>
              <a:t>identify symbolism</a:t>
            </a:r>
            <a:r>
              <a:rPr sz="2500" lang="en">
                <a:solidFill>
                  <a:srgbClr val="134F5C"/>
                </a:solidFill>
              </a:rPr>
              <a:t> and use </a:t>
            </a:r>
            <a:r>
              <a:rPr u="sng" sz="2500" lang="en">
                <a:solidFill>
                  <a:srgbClr val="134F5C"/>
                </a:solidFill>
              </a:rPr>
              <a:t>textual evidence to support my findings</a:t>
            </a:r>
            <a:r>
              <a:rPr sz="2500" lang="en">
                <a:solidFill>
                  <a:srgbClr val="134F5C"/>
                </a:solidFill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solidFill>
            <a:srgbClr val="0C343D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D9D9D9"/>
                </a:solidFill>
              </a:rPr>
              <a:t>What symbols are common in our society?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047750" x="457200"/>
            <a:ext cy="120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looking for meaningful textual evidence, keep an eye out for </a:t>
            </a:r>
            <a:r>
              <a:rPr u="sng" lang="en"/>
              <a:t>symbolism.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53450" x="728900"/>
            <a:ext cy="1794075" cx="19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y="3971325" x="136075"/>
            <a:ext cy="955799" cx="376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000" lang="en">
                <a:solidFill>
                  <a:srgbClr val="134F5C"/>
                </a:solidFill>
              </a:rPr>
              <a:t>Some symbols are associated with one clear meaning. What does a ring symbolize?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53450" x="4995225"/>
            <a:ext cy="1562100" cx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y="3818925" x="4234100"/>
            <a:ext cy="955799" cx="456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000" lang="en">
                <a:solidFill>
                  <a:srgbClr val="134F5C"/>
                </a:solidFill>
              </a:rPr>
              <a:t>Some symbols are associated with many meanings. What different things could the ocean represent?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48" name="Shape 48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55" name="Shape 55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62" name="Shape 62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69" name="Shape 69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76" name="Shape 76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5" x="457200"/>
            <a:ext cy="857400" cx="8511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Task:  </a:t>
            </a:r>
          </a:p>
          <a:p>
            <a:pPr rtl="0" lvl="0">
              <a:spcBef>
                <a:spcPts val="0"/>
              </a:spcBef>
              <a:buNone/>
            </a:pPr>
            <a:r>
              <a:rPr b="0" sz="1500" lang="en"/>
              <a:t>LT- I can identify symbolism in a text and use textual evidence to support my findings.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895350" x="304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000" lang="en"/>
              <a:t>In small groups (NO MORE THAN FOUR), read “The Grandfather,” by Gary Soto (pg 431). Analyze the text for symbols by collecting textual evidence that answers the following questions: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</a:t>
            </a:r>
            <a:r>
              <a:rPr b="1" sz="2000" lang="en" i="1"/>
              <a:t>details</a:t>
            </a:r>
            <a:r>
              <a:rPr sz="2000" lang="en"/>
              <a:t> suggest that the author intends the avocado tree to have symbolic meaning?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What do the tree and Soto have in common?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Why is the avocado tree the Grandfather’s favorite tree? Why is this odd?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000" lang="en"/>
              <a:t>To what does the narrator compare the growth of the family? What part of the tree might the sons represent? What part of the tree represents the grandfather?</a:t>
            </a:r>
            <a:br>
              <a:rPr sz="2000" lang="en"/>
            </a:br>
          </a:p>
        </p:txBody>
      </p:sp>
      <p:sp>
        <p:nvSpPr>
          <p:cNvPr id="83" name="Shape 83"/>
          <p:cNvSpPr txBox="1"/>
          <p:nvPr/>
        </p:nvSpPr>
        <p:spPr>
          <a:xfrm>
            <a:off y="4619950" x="1336175"/>
            <a:ext cy="369599" cx="631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 i="1"/>
              <a:t>*You MUST have textual evidence for EACH question!*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